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1" r:id="rId6"/>
    <p:sldId id="263" r:id="rId7"/>
    <p:sldId id="275" r:id="rId8"/>
    <p:sldId id="269" r:id="rId9"/>
    <p:sldId id="277" r:id="rId10"/>
    <p:sldId id="278" r:id="rId11"/>
    <p:sldId id="266" r:id="rId12"/>
    <p:sldId id="267" r:id="rId13"/>
    <p:sldId id="264" r:id="rId14"/>
    <p:sldId id="274" r:id="rId15"/>
    <p:sldId id="265" r:id="rId16"/>
    <p:sldId id="276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90" d="100"/>
          <a:sy n="9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3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dfce81f19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48558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6523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50010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16217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2684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8725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0405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g135e18421cc_13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1" name="Google Shape;503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072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8179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92670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dda1946d_6_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5356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0874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0911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63242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2737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587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 idx="0"/>
          </p:nvPr>
        </p:nvSpPr>
        <p:spPr>
          <a:xfrm>
            <a:off x="950966" y="1219466"/>
            <a:ext cx="6038400" cy="3730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6" y="5004000"/>
            <a:ext cx="6038400" cy="63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964633" y="855400"/>
            <a:ext cx="4276400" cy="5147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 rot="0">
            <a:off x="0" y="0"/>
            <a:ext cx="12192003" cy="719333"/>
            <a:chOff x="0" y="0"/>
            <a:chExt cx="9144002" cy="539500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9144002" cy="533016"/>
            </a:xfrm>
            <a:custGeom>
              <a:avLst/>
              <a:gdLst/>
              <a:rect l="l" t="t" r="r" b="b"/>
              <a:pathLst>
                <a:path w="2024" h="361" extrusionOk="0">
                  <a:moveTo>
                    <a:pt x="0" y="0"/>
                  </a:moveTo>
                  <a:quadBezTo>
                    <a:pt x="0" y="346"/>
                    <a:pt x="0" y="346"/>
                  </a:quadBezTo>
                  <a:cubicBezTo>
                    <a:pt x="6" y="347"/>
                    <a:pt x="13" y="347"/>
                    <a:pt x="20" y="348"/>
                  </a:cubicBezTo>
                  <a:cubicBezTo>
                    <a:pt x="100" y="357"/>
                    <a:pt x="184" y="357"/>
                    <a:pt x="265" y="352"/>
                  </a:cubicBezTo>
                  <a:cubicBezTo>
                    <a:pt x="450" y="341"/>
                    <a:pt x="623" y="310"/>
                    <a:pt x="798" y="284"/>
                  </a:cubicBezTo>
                  <a:cubicBezTo>
                    <a:pt x="882" y="272"/>
                    <a:pt x="967" y="260"/>
                    <a:pt x="1054" y="253"/>
                  </a:cubicBezTo>
                  <a:cubicBezTo>
                    <a:pt x="1154" y="245"/>
                    <a:pt x="1250" y="248"/>
                    <a:pt x="1346" y="260"/>
                  </a:cubicBezTo>
                  <a:cubicBezTo>
                    <a:pt x="1462" y="276"/>
                    <a:pt x="1567" y="301"/>
                    <a:pt x="1678" y="321"/>
                  </a:cubicBezTo>
                  <a:cubicBezTo>
                    <a:pt x="1788" y="340"/>
                    <a:pt x="1904" y="355"/>
                    <a:pt x="2024" y="361"/>
                  </a:cubicBezTo>
                  <a:quadBezTo>
                    <a:pt x="2024" y="0"/>
                    <a:pt x="2024" y="0"/>
                  </a:quad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6852"/>
              <a:ext cx="9144002" cy="312648"/>
            </a:xfrm>
            <a:custGeom>
              <a:avLst/>
              <a:gdLst/>
              <a:rect l="l" t="t" r="r" b="b"/>
              <a:pathLst>
                <a:path w="2024" h="212" extrusionOk="0">
                  <a:moveTo>
                    <a:pt x="2003" y="110"/>
                  </a:moveTo>
                  <a:cubicBezTo>
                    <a:pt x="1924" y="119"/>
                    <a:pt x="1839" y="119"/>
                    <a:pt x="1758" y="114"/>
                  </a:cubicBezTo>
                  <a:cubicBezTo>
                    <a:pt x="1574" y="102"/>
                    <a:pt x="1400" y="68"/>
                    <a:pt x="1226" y="41"/>
                  </a:cubicBezTo>
                  <a:cubicBezTo>
                    <a:pt x="1142" y="28"/>
                    <a:pt x="1057" y="16"/>
                    <a:pt x="969" y="9"/>
                  </a:cubicBezTo>
                  <a:cubicBezTo>
                    <a:pt x="870" y="0"/>
                    <a:pt x="774" y="3"/>
                    <a:pt x="677" y="16"/>
                  </a:cubicBezTo>
                  <a:cubicBezTo>
                    <a:pt x="562" y="32"/>
                    <a:pt x="457" y="59"/>
                    <a:pt x="346" y="80"/>
                  </a:cubicBezTo>
                  <a:cubicBezTo>
                    <a:pt x="235" y="101"/>
                    <a:pt x="120" y="117"/>
                    <a:pt x="0" y="123"/>
                  </a:cubicBezTo>
                  <a:quadBezTo>
                    <a:pt x="0" y="197"/>
                    <a:pt x="0" y="197"/>
                  </a:quadBezTo>
                  <a:cubicBezTo>
                    <a:pt x="6" y="198"/>
                    <a:pt x="13" y="198"/>
                    <a:pt x="20" y="199"/>
                  </a:cubicBezTo>
                  <a:cubicBezTo>
                    <a:pt x="100" y="208"/>
                    <a:pt x="184" y="208"/>
                    <a:pt x="265" y="203"/>
                  </a:cubicBezTo>
                  <a:cubicBezTo>
                    <a:pt x="450" y="192"/>
                    <a:pt x="623" y="161"/>
                    <a:pt x="798" y="135"/>
                  </a:cubicBezTo>
                  <a:cubicBezTo>
                    <a:pt x="882" y="123"/>
                    <a:pt x="967" y="111"/>
                    <a:pt x="1054" y="104"/>
                  </a:cubicBezTo>
                  <a:cubicBezTo>
                    <a:pt x="1154" y="96"/>
                    <a:pt x="1250" y="99"/>
                    <a:pt x="1346" y="111"/>
                  </a:cubicBezTo>
                  <a:cubicBezTo>
                    <a:pt x="1462" y="127"/>
                    <a:pt x="1567" y="152"/>
                    <a:pt x="1678" y="172"/>
                  </a:cubicBezTo>
                  <a:cubicBezTo>
                    <a:pt x="1788" y="191"/>
                    <a:pt x="1904" y="206"/>
                    <a:pt x="2024" y="212"/>
                  </a:cubicBezTo>
                  <a:quadBezTo>
                    <a:pt x="2024" y="107"/>
                    <a:pt x="2024" y="107"/>
                  </a:quadBezTo>
                  <a:cubicBezTo>
                    <a:pt x="2017" y="108"/>
                    <a:pt x="2010" y="109"/>
                    <a:pt x="2003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0">
            <a:off x="0" y="5890600"/>
            <a:ext cx="12193068" cy="967400"/>
            <a:chOff x="0" y="4417950"/>
            <a:chExt cx="9144801" cy="725550"/>
          </a:xfrm>
        </p:grpSpPr>
        <p:sp>
          <p:nvSpPr>
            <p:cNvPr id="16" name="Google Shape;16;p2"/>
            <p:cNvSpPr/>
            <p:nvPr/>
          </p:nvSpPr>
          <p:spPr>
            <a:xfrm rot="16200000">
              <a:off x="4374851" y="373549"/>
              <a:ext cx="395100" cy="9144801"/>
            </a:xfrm>
            <a:custGeom>
              <a:avLst/>
              <a:gdLst/>
              <a:rect l="l" t="t" r="r" b="b"/>
              <a:pathLst>
                <a:path w="169" h="2452" extrusionOk="0">
                  <a:moveTo>
                    <a:pt x="144" y="2452"/>
                  </a:moveTo>
                  <a:cubicBezTo>
                    <a:pt x="148" y="2412"/>
                    <a:pt x="150" y="2368"/>
                    <a:pt x="151" y="2323"/>
                  </a:cubicBezTo>
                  <a:cubicBezTo>
                    <a:pt x="154" y="2181"/>
                    <a:pt x="145" y="2057"/>
                    <a:pt x="132" y="1932"/>
                  </a:cubicBezTo>
                  <a:cubicBezTo>
                    <a:pt x="120" y="1814"/>
                    <a:pt x="104" y="1698"/>
                    <a:pt x="97" y="1570"/>
                  </a:cubicBezTo>
                  <a:cubicBezTo>
                    <a:pt x="90" y="1435"/>
                    <a:pt x="91" y="1291"/>
                    <a:pt x="98" y="1156"/>
                  </a:cubicBezTo>
                  <a:cubicBezTo>
                    <a:pt x="105" y="1017"/>
                    <a:pt x="118" y="886"/>
                    <a:pt x="132" y="760"/>
                  </a:cubicBezTo>
                  <a:cubicBezTo>
                    <a:pt x="146" y="630"/>
                    <a:pt x="162" y="497"/>
                    <a:pt x="166" y="348"/>
                  </a:cubicBezTo>
                  <a:cubicBezTo>
                    <a:pt x="169" y="225"/>
                    <a:pt x="162" y="112"/>
                    <a:pt x="152" y="0"/>
                  </a:cubicBezTo>
                  <a:quadBezTo>
                    <a:pt x="0" y="0"/>
                    <a:pt x="0" y="0"/>
                  </a:quadBezTo>
                  <a:quadBezTo>
                    <a:pt x="0" y="2452"/>
                    <a:pt x="0" y="2452"/>
                  </a:quadBezTo>
                  <a:lnTo>
                    <a:pt x="144" y="24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4610475"/>
              <a:ext cx="2794449" cy="533023"/>
            </a:xfrm>
            <a:custGeom>
              <a:avLst/>
              <a:gdLst/>
              <a:rect l="l" t="t" r="r" b="b"/>
              <a:pathLst>
                <a:path w="1719" h="746" extrusionOk="0">
                  <a:moveTo>
                    <a:pt x="277" y="158"/>
                  </a:moveTo>
                  <a:cubicBezTo>
                    <a:pt x="348" y="214"/>
                    <a:pt x="421" y="275"/>
                    <a:pt x="500" y="291"/>
                  </a:cubicBezTo>
                  <a:cubicBezTo>
                    <a:pt x="611" y="312"/>
                    <a:pt x="719" y="260"/>
                    <a:pt x="824" y="204"/>
                  </a:cubicBezTo>
                  <a:cubicBezTo>
                    <a:pt x="930" y="147"/>
                    <a:pt x="1038" y="91"/>
                    <a:pt x="1151" y="98"/>
                  </a:cubicBezTo>
                  <a:cubicBezTo>
                    <a:pt x="1248" y="104"/>
                    <a:pt x="1340" y="156"/>
                    <a:pt x="1422" y="242"/>
                  </a:cubicBezTo>
                  <a:cubicBezTo>
                    <a:pt x="1543" y="370"/>
                    <a:pt x="1635" y="555"/>
                    <a:pt x="1719" y="746"/>
                  </a:cubicBezTo>
                  <a:quadBezTo>
                    <a:pt x="0" y="746"/>
                    <a:pt x="0" y="746"/>
                  </a:quadBezTo>
                  <a:quadBezTo>
                    <a:pt x="0" y="0"/>
                    <a:pt x="0" y="0"/>
                  </a:quadBezTo>
                  <a:cubicBezTo>
                    <a:pt x="93" y="10"/>
                    <a:pt x="194" y="94"/>
                    <a:pt x="277" y="1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52375" y="4417950"/>
              <a:ext cx="3691626" cy="725550"/>
            </a:xfrm>
            <a:custGeom>
              <a:avLst/>
              <a:gdLst/>
              <a:rect l="l" t="t" r="r" b="b"/>
              <a:pathLst>
                <a:path w="1009" h="313" extrusionOk="0">
                  <a:moveTo>
                    <a:pt x="764" y="113"/>
                  </a:moveTo>
                  <a:cubicBezTo>
                    <a:pt x="710" y="139"/>
                    <a:pt x="652" y="160"/>
                    <a:pt x="590" y="167"/>
                  </a:cubicBezTo>
                  <a:cubicBezTo>
                    <a:pt x="513" y="177"/>
                    <a:pt x="437" y="165"/>
                    <a:pt x="360" y="160"/>
                  </a:cubicBezTo>
                  <a:cubicBezTo>
                    <a:pt x="282" y="154"/>
                    <a:pt x="202" y="157"/>
                    <a:pt x="133" y="192"/>
                  </a:cubicBezTo>
                  <a:cubicBezTo>
                    <a:pt x="79" y="219"/>
                    <a:pt x="39" y="261"/>
                    <a:pt x="5" y="307"/>
                  </a:cubicBezTo>
                  <a:cubicBezTo>
                    <a:pt x="3" y="309"/>
                    <a:pt x="2" y="311"/>
                    <a:pt x="0" y="313"/>
                  </a:cubicBezTo>
                  <a:quadBezTo>
                    <a:pt x="1009" y="313"/>
                    <a:pt x="1009" y="313"/>
                  </a:quadBezTo>
                  <a:quadBezTo>
                    <a:pt x="1009" y="0"/>
                    <a:pt x="1009" y="0"/>
                  </a:quadBezTo>
                  <a:cubicBezTo>
                    <a:pt x="923" y="26"/>
                    <a:pt x="845" y="74"/>
                    <a:pt x="764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98805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One column text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960000" y="2101933"/>
            <a:ext cx="5726400" cy="293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6964633" y="855400"/>
            <a:ext cx="4276400" cy="5147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56" name="Google Shape;56;p7"/>
          <p:cNvGrpSpPr/>
          <p:nvPr/>
        </p:nvGrpSpPr>
        <p:grpSpPr>
          <a:xfrm rot="0">
            <a:off x="0" y="0"/>
            <a:ext cx="719333" cy="6858000"/>
            <a:chOff x="0" y="0"/>
            <a:chExt cx="539500" cy="5143500"/>
          </a:xfrm>
        </p:grpSpPr>
        <p:sp>
          <p:nvSpPr>
            <p:cNvPr id="57" name="Google Shape;57;p7"/>
            <p:cNvSpPr/>
            <p:nvPr/>
          </p:nvSpPr>
          <p:spPr>
            <a:xfrm rot="16200000">
              <a:off x="-2305242" y="2305242"/>
              <a:ext cx="5143500" cy="533016"/>
            </a:xfrm>
            <a:custGeom>
              <a:avLst/>
              <a:gdLst/>
              <a:rect l="l" t="t" r="r" b="b"/>
              <a:pathLst>
                <a:path w="2024" h="361" extrusionOk="0">
                  <a:moveTo>
                    <a:pt x="0" y="0"/>
                  </a:moveTo>
                  <a:quadBezTo>
                    <a:pt x="0" y="346"/>
                    <a:pt x="0" y="346"/>
                  </a:quadBezTo>
                  <a:cubicBezTo>
                    <a:pt x="6" y="347"/>
                    <a:pt x="13" y="347"/>
                    <a:pt x="20" y="348"/>
                  </a:cubicBezTo>
                  <a:cubicBezTo>
                    <a:pt x="100" y="357"/>
                    <a:pt x="184" y="357"/>
                    <a:pt x="265" y="352"/>
                  </a:cubicBezTo>
                  <a:cubicBezTo>
                    <a:pt x="450" y="341"/>
                    <a:pt x="623" y="310"/>
                    <a:pt x="798" y="284"/>
                  </a:cubicBezTo>
                  <a:cubicBezTo>
                    <a:pt x="882" y="272"/>
                    <a:pt x="967" y="260"/>
                    <a:pt x="1054" y="253"/>
                  </a:cubicBezTo>
                  <a:cubicBezTo>
                    <a:pt x="1154" y="245"/>
                    <a:pt x="1250" y="248"/>
                    <a:pt x="1346" y="260"/>
                  </a:cubicBezTo>
                  <a:cubicBezTo>
                    <a:pt x="1462" y="276"/>
                    <a:pt x="1567" y="301"/>
                    <a:pt x="1678" y="321"/>
                  </a:cubicBezTo>
                  <a:cubicBezTo>
                    <a:pt x="1788" y="340"/>
                    <a:pt x="1904" y="355"/>
                    <a:pt x="2024" y="361"/>
                  </a:cubicBezTo>
                  <a:quadBezTo>
                    <a:pt x="2024" y="0"/>
                    <a:pt x="2024" y="0"/>
                  </a:quad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 rot="16200000">
              <a:off x="-2188574" y="2415426"/>
              <a:ext cx="5143500" cy="312648"/>
            </a:xfrm>
            <a:custGeom>
              <a:avLst/>
              <a:gdLst/>
              <a:rect l="l" t="t" r="r" b="b"/>
              <a:pathLst>
                <a:path w="2024" h="212" extrusionOk="0">
                  <a:moveTo>
                    <a:pt x="2003" y="110"/>
                  </a:moveTo>
                  <a:cubicBezTo>
                    <a:pt x="1924" y="119"/>
                    <a:pt x="1839" y="119"/>
                    <a:pt x="1758" y="114"/>
                  </a:cubicBezTo>
                  <a:cubicBezTo>
                    <a:pt x="1574" y="102"/>
                    <a:pt x="1400" y="68"/>
                    <a:pt x="1226" y="41"/>
                  </a:cubicBezTo>
                  <a:cubicBezTo>
                    <a:pt x="1142" y="28"/>
                    <a:pt x="1057" y="16"/>
                    <a:pt x="969" y="9"/>
                  </a:cubicBezTo>
                  <a:cubicBezTo>
                    <a:pt x="870" y="0"/>
                    <a:pt x="774" y="3"/>
                    <a:pt x="677" y="16"/>
                  </a:cubicBezTo>
                  <a:cubicBezTo>
                    <a:pt x="562" y="32"/>
                    <a:pt x="457" y="59"/>
                    <a:pt x="346" y="80"/>
                  </a:cubicBezTo>
                  <a:cubicBezTo>
                    <a:pt x="235" y="101"/>
                    <a:pt x="120" y="117"/>
                    <a:pt x="0" y="123"/>
                  </a:cubicBezTo>
                  <a:quadBezTo>
                    <a:pt x="0" y="197"/>
                    <a:pt x="0" y="197"/>
                  </a:quadBezTo>
                  <a:cubicBezTo>
                    <a:pt x="6" y="198"/>
                    <a:pt x="13" y="198"/>
                    <a:pt x="20" y="199"/>
                  </a:cubicBezTo>
                  <a:cubicBezTo>
                    <a:pt x="100" y="208"/>
                    <a:pt x="184" y="208"/>
                    <a:pt x="265" y="203"/>
                  </a:cubicBezTo>
                  <a:cubicBezTo>
                    <a:pt x="450" y="192"/>
                    <a:pt x="623" y="161"/>
                    <a:pt x="798" y="135"/>
                  </a:cubicBezTo>
                  <a:cubicBezTo>
                    <a:pt x="882" y="123"/>
                    <a:pt x="967" y="111"/>
                    <a:pt x="1054" y="104"/>
                  </a:cubicBezTo>
                  <a:cubicBezTo>
                    <a:pt x="1154" y="96"/>
                    <a:pt x="1250" y="99"/>
                    <a:pt x="1346" y="111"/>
                  </a:cubicBezTo>
                  <a:cubicBezTo>
                    <a:pt x="1462" y="127"/>
                    <a:pt x="1567" y="152"/>
                    <a:pt x="1678" y="172"/>
                  </a:cubicBezTo>
                  <a:cubicBezTo>
                    <a:pt x="1788" y="191"/>
                    <a:pt x="1904" y="206"/>
                    <a:pt x="2024" y="212"/>
                  </a:cubicBezTo>
                  <a:quadBezTo>
                    <a:pt x="2024" y="107"/>
                    <a:pt x="2024" y="107"/>
                  </a:quadBezTo>
                  <a:cubicBezTo>
                    <a:pt x="2017" y="108"/>
                    <a:pt x="2010" y="109"/>
                    <a:pt x="2003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7269833" y="5890600"/>
            <a:ext cx="4922168" cy="967400"/>
          </a:xfrm>
          <a:custGeom>
            <a:avLst/>
            <a:gdLst/>
            <a:rect l="l" t="t" r="r" b="b"/>
            <a:pathLst>
              <a:path w="1009" h="313" extrusionOk="0">
                <a:moveTo>
                  <a:pt x="764" y="113"/>
                </a:moveTo>
                <a:cubicBezTo>
                  <a:pt x="710" y="139"/>
                  <a:pt x="652" y="160"/>
                  <a:pt x="590" y="167"/>
                </a:cubicBezTo>
                <a:cubicBezTo>
                  <a:pt x="513" y="177"/>
                  <a:pt x="437" y="165"/>
                  <a:pt x="360" y="160"/>
                </a:cubicBezTo>
                <a:cubicBezTo>
                  <a:pt x="282" y="154"/>
                  <a:pt x="202" y="157"/>
                  <a:pt x="133" y="192"/>
                </a:cubicBezTo>
                <a:cubicBezTo>
                  <a:pt x="79" y="219"/>
                  <a:pt x="39" y="261"/>
                  <a:pt x="5" y="307"/>
                </a:cubicBezTo>
                <a:cubicBezTo>
                  <a:pt x="3" y="309"/>
                  <a:pt x="2" y="311"/>
                  <a:pt x="0" y="313"/>
                </a:cubicBezTo>
                <a:quadBezTo>
                  <a:pt x="1009" y="313"/>
                  <a:pt x="1009" y="313"/>
                </a:quadBezTo>
                <a:quadBezTo>
                  <a:pt x="1009" y="0"/>
                  <a:pt x="1009" y="0"/>
                </a:quadBezTo>
                <a:cubicBezTo>
                  <a:pt x="923" y="26"/>
                  <a:pt x="845" y="74"/>
                  <a:pt x="764" y="1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285304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three columns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720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1250168" y="3828770"/>
            <a:ext cx="2900400" cy="115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2"/>
          </p:nvPr>
        </p:nvSpPr>
        <p:spPr>
          <a:xfrm>
            <a:off x="4645796" y="3828770"/>
            <a:ext cx="2900400" cy="115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3"/>
          </p:nvPr>
        </p:nvSpPr>
        <p:spPr>
          <a:xfrm>
            <a:off x="8041432" y="3828770"/>
            <a:ext cx="2900400" cy="115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4"/>
          </p:nvPr>
        </p:nvSpPr>
        <p:spPr>
          <a:xfrm>
            <a:off x="1250166" y="3222668"/>
            <a:ext cx="2900400" cy="70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5"/>
          </p:nvPr>
        </p:nvSpPr>
        <p:spPr>
          <a:xfrm>
            <a:off x="4645800" y="3222668"/>
            <a:ext cx="2900400" cy="70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6"/>
          </p:nvPr>
        </p:nvSpPr>
        <p:spPr>
          <a:xfrm>
            <a:off x="8041433" y="3222668"/>
            <a:ext cx="2900400" cy="70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ig Shoulders Text"/>
              <a:buNone/>
              <a:defRPr sz="3200" b="1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175" name="Google Shape;175;p21"/>
          <p:cNvGrpSpPr/>
          <p:nvPr/>
        </p:nvGrpSpPr>
        <p:grpSpPr>
          <a:xfrm rot="0">
            <a:off x="0" y="0"/>
            <a:ext cx="12192003" cy="478900"/>
            <a:chOff x="0" y="0"/>
            <a:chExt cx="9144002" cy="359175"/>
          </a:xfrm>
        </p:grpSpPr>
        <p:sp>
          <p:nvSpPr>
            <p:cNvPr id="176" name="Google Shape;176;p21"/>
            <p:cNvSpPr/>
            <p:nvPr/>
          </p:nvSpPr>
          <p:spPr>
            <a:xfrm>
              <a:off x="15" y="0"/>
              <a:ext cx="9143955" cy="352161"/>
            </a:xfrm>
            <a:custGeom>
              <a:avLst/>
              <a:gdLst/>
              <a:rect l="l" t="t" r="r" b="b"/>
              <a:pathLst>
                <a:path w="1255" h="442" extrusionOk="0">
                  <a:moveTo>
                    <a:pt x="193" y="435"/>
                  </a:moveTo>
                  <a:cubicBezTo>
                    <a:pt x="372" y="416"/>
                    <a:pt x="534" y="342"/>
                    <a:pt x="705" y="297"/>
                  </a:cubicBezTo>
                  <a:cubicBezTo>
                    <a:pt x="882" y="251"/>
                    <a:pt x="1072" y="250"/>
                    <a:pt x="1255" y="267"/>
                  </a:cubicBezTo>
                  <a:quadBezTo>
                    <a:pt x="1255" y="0"/>
                    <a:pt x="1255" y="0"/>
                  </a:quadBezTo>
                  <a:quadBezTo>
                    <a:pt x="0" y="0"/>
                    <a:pt x="0" y="0"/>
                  </a:quadBezTo>
                  <a:quadBezTo>
                    <a:pt x="0" y="423"/>
                    <a:pt x="0" y="423"/>
                  </a:quadBezTo>
                  <a:cubicBezTo>
                    <a:pt x="63" y="437"/>
                    <a:pt x="127" y="442"/>
                    <a:pt x="193" y="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0" y="114976"/>
              <a:ext cx="9144002" cy="244199"/>
            </a:xfrm>
            <a:custGeom>
              <a:avLst/>
              <a:gdLst/>
              <a:rect l="l" t="t" r="r" b="b"/>
              <a:pathLst>
                <a:path w="1266" h="306" extrusionOk="0">
                  <a:moveTo>
                    <a:pt x="191" y="299"/>
                  </a:moveTo>
                  <a:cubicBezTo>
                    <a:pt x="370" y="280"/>
                    <a:pt x="532" y="206"/>
                    <a:pt x="703" y="161"/>
                  </a:cubicBezTo>
                  <a:cubicBezTo>
                    <a:pt x="884" y="114"/>
                    <a:pt x="1079" y="114"/>
                    <a:pt x="1265" y="132"/>
                  </a:cubicBezTo>
                  <a:quadBezTo>
                    <a:pt x="1266" y="85"/>
                    <a:pt x="1266" y="85"/>
                  </a:quadBezTo>
                  <a:cubicBezTo>
                    <a:pt x="1048" y="105"/>
                    <a:pt x="860" y="117"/>
                    <a:pt x="640" y="106"/>
                  </a:cubicBezTo>
                  <a:cubicBezTo>
                    <a:pt x="522" y="100"/>
                    <a:pt x="402" y="89"/>
                    <a:pt x="288" y="68"/>
                  </a:cubicBezTo>
                  <a:cubicBezTo>
                    <a:pt x="190" y="49"/>
                    <a:pt x="95" y="24"/>
                    <a:pt x="0" y="0"/>
                  </a:cubicBezTo>
                  <a:quadBezTo>
                    <a:pt x="0" y="287"/>
                    <a:pt x="0" y="287"/>
                  </a:quadBezTo>
                  <a:cubicBezTo>
                    <a:pt x="62" y="301"/>
                    <a:pt x="125" y="306"/>
                    <a:pt x="191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-5" y="6188633"/>
            <a:ext cx="7892399" cy="669368"/>
          </a:xfrm>
          <a:custGeom>
            <a:avLst/>
            <a:gdLst/>
            <a:rect l="l" t="t" r="r" b="b"/>
            <a:pathLst>
              <a:path w="1219" h="596" extrusionOk="0">
                <a:moveTo>
                  <a:pt x="196" y="126"/>
                </a:moveTo>
                <a:cubicBezTo>
                  <a:pt x="247" y="170"/>
                  <a:pt x="299" y="219"/>
                  <a:pt x="355" y="231"/>
                </a:cubicBezTo>
                <a:cubicBezTo>
                  <a:pt x="434" y="249"/>
                  <a:pt x="510" y="207"/>
                  <a:pt x="584" y="162"/>
                </a:cubicBezTo>
                <a:cubicBezTo>
                  <a:pt x="660" y="116"/>
                  <a:pt x="736" y="72"/>
                  <a:pt x="817" y="78"/>
                </a:cubicBezTo>
                <a:cubicBezTo>
                  <a:pt x="885" y="82"/>
                  <a:pt x="951" y="124"/>
                  <a:pt x="1008" y="193"/>
                </a:cubicBezTo>
                <a:cubicBezTo>
                  <a:pt x="1094" y="295"/>
                  <a:pt x="1160" y="442"/>
                  <a:pt x="1219" y="596"/>
                </a:cubicBezTo>
                <a:quadBezTo>
                  <a:pt x="0" y="596"/>
                  <a:pt x="0" y="596"/>
                </a:quadBezTo>
                <a:quadBezTo>
                  <a:pt x="0" y="0"/>
                  <a:pt x="0" y="0"/>
                </a:quadBezTo>
                <a:cubicBezTo>
                  <a:pt x="67" y="7"/>
                  <a:pt x="138" y="74"/>
                  <a:pt x="196" y="12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546318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4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5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Relationship Id="rId5" Type="http://schemas.openxmlformats.org/officeDocument/2006/relationships/image" Target="../media/image6.jpe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ctrTitle" idx="0"/>
          </p:nvPr>
        </p:nvSpPr>
        <p:spPr>
          <a:xfrm>
            <a:off x="0" y="1219467"/>
            <a:ext cx="6873175" cy="3730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200">
                <a:latin typeface="한컴 윤고딕 240"/>
                <a:ea typeface="한컴 윤고딕 240"/>
              </a:rPr>
              <a:t>기후 환경과 에너지 </a:t>
            </a:r>
            <a:br>
              <a:rPr lang="ko-KR" altLang="en-US" sz="4200">
                <a:latin typeface="한컴 윤고딕 240"/>
                <a:ea typeface="한컴 윤고딕 240"/>
              </a:rPr>
            </a:br>
            <a:r>
              <a:rPr lang="ko-KR" altLang="en-US" sz="4200">
                <a:latin typeface="한컴 윤고딕 240"/>
                <a:ea typeface="한컴 윤고딕 240"/>
              </a:rPr>
              <a:t>사용량 간의 </a:t>
            </a:r>
            <a:r>
              <a:rPr lang="ko-KR" altLang="en-US" sz="4200">
                <a:solidFill>
                  <a:srgbClr val="ff0000"/>
                </a:solidFill>
                <a:latin typeface="한컴 윤고딕 240"/>
                <a:ea typeface="한컴 윤고딕 240"/>
              </a:rPr>
              <a:t>상관관계</a:t>
            </a:r>
            <a:r>
              <a:rPr lang="ko-KR" altLang="en-US" sz="4200">
                <a:latin typeface="한컴 윤고딕 240"/>
                <a:ea typeface="한컴 윤고딕 240"/>
              </a:rPr>
              <a:t> 분석 및 실시간 에너지 사용량 예측</a:t>
            </a:r>
            <a:br>
              <a:rPr lang="ko-KR" altLang="en-US" sz="4200">
                <a:ea typeface="한컴 윤고딕 240"/>
              </a:rPr>
            </a:br>
            <a:endParaRPr lang="ko-KR" altLang="en-US" sz="4200">
              <a:ea typeface="한컴 윤고딕 240"/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26233" y="4639317"/>
            <a:ext cx="6038400" cy="9019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4</a:t>
            </a:r>
            <a:r>
              <a:rPr lang="ko-KR" altLang="en-US"/>
              <a:t>조</a:t>
            </a:r>
            <a:endParaRPr lang="ko-KR" alt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2024.09.22(</a:t>
            </a:r>
            <a:r>
              <a:rPr lang="ko-KR" altLang="en-US"/>
              <a:t>일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2024.10.23(</a:t>
            </a:r>
            <a:r>
              <a:rPr lang="ko-KR" altLang="en-US"/>
              <a:t>일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95" name="Google Shape;295;p38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710" r="26710"/>
          <a:stretch>
            <a:fillRect/>
          </a:stretch>
        </p:blipFill>
        <p:spPr>
          <a:xfrm>
            <a:off x="7285700" y="855400"/>
            <a:ext cx="4276400" cy="51472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42356974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계약종별 에너지 사용량 패턴   </a:t>
            </a:r>
            <a:endParaRPr lang="ko-KR" altLang="en-US"/>
          </a:p>
        </p:txBody>
      </p:sp>
      <p:pic>
        <p:nvPicPr>
          <p:cNvPr id="349" name="그림 3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34" y="1356966"/>
            <a:ext cx="10618770" cy="53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7797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데이터 분석 결과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54258"/>
            <a:ext cx="10467495" cy="401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전체 데이터 분석에 사용했을때 산업용 전력사용량의 영향으로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전체적인 상관관계를 확인할 수 없었다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en-US" altLang="ko-KR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계약 종별로 나누어 분석한 결과</a:t>
            </a:r>
            <a:r>
              <a:rPr lang="en-US" altLang="ko-KR"/>
              <a:t>,</a:t>
            </a:r>
            <a:r>
              <a:rPr lang="ko-KR" altLang="en-US"/>
              <a:t> 산업용은 날씨와 큰 관계없이 일관성있게 사용되는 것을 확인할 수 있었다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일반용</a:t>
            </a:r>
            <a:r>
              <a:rPr lang="en-US" altLang="ko-KR"/>
              <a:t>(</a:t>
            </a:r>
            <a:r>
              <a:rPr lang="ko-KR" altLang="en-US"/>
              <a:t>상업용</a:t>
            </a:r>
            <a:r>
              <a:rPr lang="en-US" altLang="ko-KR"/>
              <a:t>)</a:t>
            </a:r>
            <a:r>
              <a:rPr lang="ko-KR" altLang="en-US"/>
              <a:t>은 기온의 큰 영향을 받는 것을 볼 수 있었다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주택용은 기온의 영향을 받았으나</a:t>
            </a:r>
            <a:r>
              <a:rPr lang="en-US" altLang="ko-KR"/>
              <a:t>,</a:t>
            </a:r>
            <a:r>
              <a:rPr lang="ko-KR" altLang="en-US"/>
              <a:t> 기온이 영하에 가까울수록 전기가 아닌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다른 에너지원을 사용하는 것으로 추정된다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상관분석 결과 선형적인 구조가 아니여서 더 많은 형태의 데이터 분석을 진행해야 하지만</a:t>
            </a:r>
            <a:r>
              <a:rPr lang="en-US" altLang="ko-KR"/>
              <a:t>,</a:t>
            </a:r>
            <a:r>
              <a:rPr lang="ko-KR" altLang="en-US"/>
              <a:t> 시간 관계상 기후와 전력사용량의 상관관계는 추 후 과제로 남겨두고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전력 사용량의 다년 간의 추세를 이용한 딥러닝을 기반으로 한 예측 모델을 적용해보았다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1447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시계열 분석 및 모델 적용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78600"/>
            <a:ext cx="5726400" cy="39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RNN</a:t>
            </a:r>
            <a:r>
              <a:rPr lang="ko-KR" altLang="en-US"/>
              <a:t> 모델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</p:txBody>
      </p:sp>
      <p:graphicFrame>
        <p:nvGraphicFramePr>
          <p:cNvPr id="351" name="표 350"/>
          <p:cNvGraphicFramePr>
            <a:graphicFrameLocks noGrp="1"/>
          </p:cNvGraphicFramePr>
          <p:nvPr/>
        </p:nvGraphicFramePr>
        <p:xfrm>
          <a:off x="769500" y="2169583"/>
          <a:ext cx="11207748" cy="443526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35916"/>
                <a:gridCol w="3735916"/>
                <a:gridCol w="3735916"/>
              </a:tblGrid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</a:tr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8"/>
                      <a:srcRect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352" name="직사각형 351"/>
          <p:cNvSpPr/>
          <p:nvPr/>
        </p:nvSpPr>
        <p:spPr>
          <a:xfrm>
            <a:off x="8265584" y="4455583"/>
            <a:ext cx="3711664" cy="2149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5854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시계열 분석 및 모델 적용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78600"/>
            <a:ext cx="5726400" cy="39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LSTM</a:t>
            </a:r>
            <a:r>
              <a:rPr lang="ko-KR" altLang="en-US"/>
              <a:t> 모델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</p:txBody>
      </p:sp>
      <p:graphicFrame>
        <p:nvGraphicFramePr>
          <p:cNvPr id="351" name="표 350"/>
          <p:cNvGraphicFramePr>
            <a:graphicFrameLocks noGrp="1"/>
          </p:cNvGraphicFramePr>
          <p:nvPr/>
        </p:nvGraphicFramePr>
        <p:xfrm>
          <a:off x="769500" y="2169583"/>
          <a:ext cx="11207748" cy="44352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35916"/>
                <a:gridCol w="3735916"/>
                <a:gridCol w="3735916"/>
              </a:tblGrid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</a:tr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8"/>
                      <a:srcRect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352" name="직사각형 351"/>
          <p:cNvSpPr/>
          <p:nvPr/>
        </p:nvSpPr>
        <p:spPr>
          <a:xfrm>
            <a:off x="8265584" y="4455583"/>
            <a:ext cx="3711664" cy="2149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755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예측 모델 결과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545416"/>
            <a:ext cx="5726400" cy="54069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-ARIMA</a:t>
            </a:r>
            <a:r>
              <a:rPr lang="ko-KR" altLang="en-US"/>
              <a:t> 모델 </a:t>
            </a:r>
            <a:r>
              <a:rPr lang="en-US" altLang="ko-KR"/>
              <a:t> </a:t>
            </a:r>
            <a:endParaRPr lang="en-US" altLang="ko-KR"/>
          </a:p>
        </p:txBody>
      </p:sp>
      <p:graphicFrame>
        <p:nvGraphicFramePr>
          <p:cNvPr id="349" name="표 348"/>
          <p:cNvGraphicFramePr>
            <a:graphicFrameLocks noGrp="1"/>
          </p:cNvGraphicFramePr>
          <p:nvPr/>
        </p:nvGraphicFramePr>
        <p:xfrm>
          <a:off x="769499" y="2086113"/>
          <a:ext cx="11207748" cy="4435262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3735916"/>
                <a:gridCol w="3735916"/>
                <a:gridCol w="3735916"/>
              </a:tblGrid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</a:tr>
              <a:tr h="22176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blipFill rotWithShape="1">
                      <a:blip r:embed="rId8"/>
                      <a:srcRect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350" name="직사각형 349"/>
          <p:cNvSpPr/>
          <p:nvPr/>
        </p:nvSpPr>
        <p:spPr>
          <a:xfrm>
            <a:off x="8356753" y="4450355"/>
            <a:ext cx="3620493" cy="2071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6819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결론 및 기대 효과 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2101933"/>
            <a:ext cx="10467495" cy="293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상관분석에서 상관성이 낮게 나온 관계로</a:t>
            </a:r>
            <a:r>
              <a:rPr lang="en-US" altLang="ko-KR"/>
              <a:t>,</a:t>
            </a:r>
            <a:r>
              <a:rPr lang="ko-KR" altLang="en-US"/>
              <a:t> 전력사용량의 시계열 분석을 통한 예측 값을 도출하기 위해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LSTM,</a:t>
            </a:r>
            <a:r>
              <a:rPr lang="ko-KR" altLang="en-US"/>
              <a:t> </a:t>
            </a:r>
            <a:r>
              <a:rPr lang="en-US" altLang="ko-KR"/>
              <a:t>RNN,</a:t>
            </a:r>
            <a:r>
              <a:rPr lang="ko-KR" altLang="en-US"/>
              <a:t> </a:t>
            </a:r>
            <a:r>
              <a:rPr lang="en-US" altLang="ko-KR"/>
              <a:t>ARIMA</a:t>
            </a:r>
            <a:r>
              <a:rPr lang="ko-KR" altLang="en-US"/>
              <a:t> 알고리즘을 적용해 분석해 보았다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LSTM, RNN</a:t>
            </a:r>
            <a:r>
              <a:rPr lang="ko-KR" altLang="en-US"/>
              <a:t>은 에너지 사용량 예측선이 비교적 정확하게 도출되었고 </a:t>
            </a:r>
            <a:r>
              <a:rPr lang="en-US" altLang="ko-KR"/>
              <a:t>ARIMA</a:t>
            </a:r>
            <a:r>
              <a:rPr lang="ko-KR" altLang="en-US"/>
              <a:t>는 기대에 미치지 못했다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시간 및 여건 상</a:t>
            </a:r>
            <a:r>
              <a:rPr lang="en-US" altLang="ko-KR"/>
              <a:t>,</a:t>
            </a:r>
            <a:r>
              <a:rPr lang="ko-KR" altLang="en-US"/>
              <a:t> 더 많은 데이터를 수집하지 못한 점이 아쉬움으로 남았다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향후</a:t>
            </a:r>
            <a:r>
              <a:rPr lang="en-US" altLang="ko-KR"/>
              <a:t>,</a:t>
            </a:r>
            <a:r>
              <a:rPr lang="ko-KR" altLang="en-US"/>
              <a:t> 주택 및 일반용 전력 사용 예측은 데이터를 더욱 보완하여 추가 분석을 진행하여</a:t>
            </a:r>
            <a:r>
              <a:rPr lang="en-US" altLang="ko-KR"/>
              <a:t>,</a:t>
            </a:r>
            <a:r>
              <a:rPr lang="ko-KR" altLang="en-US"/>
              <a:t> 전력 사용량에 영향을 미치는 변수를 도출해보려고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추가로</a:t>
            </a:r>
            <a:r>
              <a:rPr lang="en-US" altLang="ko-KR"/>
              <a:t>,</a:t>
            </a:r>
            <a:r>
              <a:rPr lang="ko-KR" altLang="en-US"/>
              <a:t> 산업용은 기온과 상관이 적어보이므로 산업과 경제 분야의 웹 크롤링을 통해 워드클라우드를 추출하여 추후에 연구하고자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47935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Google Shape;5033;p72"/>
          <p:cNvSpPr txBox="1">
            <a:spLocks noGrp="1"/>
          </p:cNvSpPr>
          <p:nvPr>
            <p:ph type="title" idx="0"/>
          </p:nvPr>
        </p:nvSpPr>
        <p:spPr>
          <a:xfrm>
            <a:off x="3091415" y="2408656"/>
            <a:ext cx="6583637" cy="163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8900"/>
              <a:t>감사합니다</a:t>
            </a:r>
            <a:endParaRPr lang="ko-KR" altLang="en-US" sz="8900"/>
          </a:p>
        </p:txBody>
      </p:sp>
    </p:spTree>
    <p:extLst>
      <p:ext uri="{BB962C8B-B14F-4D97-AF65-F5344CB8AC3E}">
        <p14:creationId xmlns:p14="http://schemas.microsoft.com/office/powerpoint/2010/main" val="4241341461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프로젝트 개요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1114149" y="2034865"/>
            <a:ext cx="10281200" cy="3537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프로젝트 내용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기후 데이터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(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기상청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와 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전력데이터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한국전력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공사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)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의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데이터를 활용하여 </a:t>
            </a:r>
            <a:endParaRPr xmlns:mc="http://schemas.openxmlformats.org/markup-compatibility/2006" xmlns:hp="http://schemas.haansoft.com/office/presentation/8.0" b="0" i="0" u="sng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0" lvl="0" indent="0" algn="l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  </a:t>
            </a:r>
            <a:r>
              <a:rPr xmlns:mc="http://schemas.openxmlformats.org/markup-compatibility/2006" xmlns:hp="http://schemas.haansoft.com/office/presentation/8.0" lang="ko-KR" altLang="en-US" b="0" i="0" u="sng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</a:t>
            </a:r>
            <a:r>
              <a:rPr xmlns:mc="http://schemas.openxmlformats.org/markup-compatibility/2006" xmlns:hp="http://schemas.haansoft.com/office/presentation/8.0" b="0" i="0" u="sng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기후와 에너지 소비 패턴의 관계를 분석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하고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, 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0" lvl="0" indent="0" algn="l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   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이를 기반으로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에너지 사용량을 예측하는 </a:t>
            </a:r>
            <a:r>
              <a:rPr xmlns:mc="http://schemas.openxmlformats.org/markup-compatibility/2006" xmlns:hp="http://schemas.haansoft.com/office/presentation/8.0" lang="EN-US" b="0" i="0" u="sng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AI </a:t>
            </a:r>
            <a:r>
              <a:rPr xmlns:mc="http://schemas.openxmlformats.org/markup-compatibility/2006" xmlns:hp="http://schemas.haansoft.com/office/presentation/8.0" b="0" i="0" u="sng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모델 개발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.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342900" lvl="0" indent="-342900" algn="l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계약종별 데이터를 사용함 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342900" lvl="0" indent="-342900" algn="l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전국 데이터 중 서울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경기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울산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여수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제주 데이터만을 사용 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351" name="그림 35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90683" y="3972701"/>
            <a:ext cx="2879212" cy="28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133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프로젝트 목표 </a:t>
            </a:r>
            <a:endParaRPr lang="ko-KR" altLang="en-US"/>
          </a:p>
        </p:txBody>
      </p:sp>
      <p:pic>
        <p:nvPicPr>
          <p:cNvPr id="352" name="웃는 얼굴"/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1510" b="1510"/>
          <a:stretch>
            <a:fillRect/>
          </a:stretch>
        </p:blipFill>
        <p:spPr>
          <a:xfrm>
            <a:off x="7692387" y="855400"/>
            <a:ext cx="4276400" cy="5147200"/>
          </a:xfrm>
          <a:prstGeom prst="smileyFace">
            <a:avLst>
              <a:gd name="adj" fmla="val 4653"/>
            </a:avLst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610751" y="2472349"/>
            <a:ext cx="7186900" cy="1900833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1) 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에너지 사용량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에 영향을 미치는 기후 변수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도출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0"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2)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기후 이외의 에너지 사용량에 영향을 미치는 변수 탐색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새굴림"/>
              <a:ea typeface="새굴림"/>
              <a:cs typeface="새굴림"/>
            </a:endParaRPr>
          </a:p>
          <a:p>
            <a:pPr marL="0"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3)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 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새굴림"/>
                <a:ea typeface="새굴림"/>
                <a:cs typeface="새굴림"/>
              </a:rPr>
              <a:t>실시간 에너지 사용량 예측 모델 개발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8969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720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데이터 수집 방법</a:t>
            </a:r>
            <a:endParaRPr lang="en-US" altLang="ko-KR"/>
          </a:p>
        </p:txBody>
      </p:sp>
      <p:pic>
        <p:nvPicPr>
          <p:cNvPr id="421" name="그림 4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3764" y="2656416"/>
            <a:ext cx="3967200" cy="2688803"/>
          </a:xfrm>
          <a:prstGeom prst="rect">
            <a:avLst/>
          </a:prstGeom>
        </p:spPr>
      </p:pic>
      <p:pic>
        <p:nvPicPr>
          <p:cNvPr id="414" name="그림 4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4196" y="2192241"/>
            <a:ext cx="2291660" cy="928349"/>
          </a:xfrm>
          <a:prstGeom prst="rect">
            <a:avLst/>
          </a:prstGeom>
          <a:ln>
            <a:noFill/>
          </a:ln>
        </p:spPr>
      </p:pic>
      <p:pic>
        <p:nvPicPr>
          <p:cNvPr id="415" name="그림 4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36631" y="4888432"/>
            <a:ext cx="1846791" cy="1508771"/>
          </a:xfrm>
          <a:prstGeom prst="rect">
            <a:avLst/>
          </a:prstGeom>
        </p:spPr>
      </p:pic>
      <p:pic>
        <p:nvPicPr>
          <p:cNvPr id="416" name="그림 4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48056" y="5203403"/>
            <a:ext cx="2749549" cy="1193800"/>
          </a:xfrm>
          <a:prstGeom prst="rect">
            <a:avLst/>
          </a:prstGeom>
        </p:spPr>
      </p:pic>
      <p:pic>
        <p:nvPicPr>
          <p:cNvPr id="420" name="그림 4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4664" y="2163203"/>
            <a:ext cx="2547336" cy="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154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5</a:t>
            </a:r>
            <a:r>
              <a:rPr lang="ko-KR" altLang="en-US"/>
              <a:t>개 시도를 분석에 선정한 배경   </a:t>
            </a:r>
            <a:endParaRPr lang="ko-KR" altLang="en-US"/>
          </a:p>
        </p:txBody>
      </p:sp>
      <p:pic>
        <p:nvPicPr>
          <p:cNvPr id="349" name="그림 3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4147" y="1742427"/>
            <a:ext cx="8360913" cy="49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1700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상관관계 분석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59999" y="1978108"/>
            <a:ext cx="10662200" cy="438280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기온, 강수량, 풍속 등 기후 요소</a:t>
            </a:r>
            <a:r>
              <a:rPr lang="ko-KR" altLang="en-US"/>
              <a:t>가</a:t>
            </a:r>
            <a:r>
              <a:rPr lang="en-US" altLang="ko-KR"/>
              <a:t> 전력 거래량과 어떤 상관관계를 </a:t>
            </a:r>
            <a:r>
              <a:rPr lang="ko-KR" altLang="en-US"/>
              <a:t>갖</a:t>
            </a:r>
            <a:r>
              <a:rPr lang="en-US" altLang="ko-KR"/>
              <a:t>는지 지역별로 분석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분석 방법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각 지역의 날씨 데이터와 전력 거래 데이터를 시간과 지점별로 병합.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결측값을 평균 또는 0으로 대체.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기후 요소와 전력 거래량 간의 상관계수를 계산하여 분석.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상관계수의 해석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상관계수는 -1에서 1 사이의 값으로 나타나며, 1에 가까울수록 양의 상관관계, -1에 가까울수록 음의 상관관계를 의미합니다.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593159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지역 별 상관관계 분석 결과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26956"/>
            <a:ext cx="10662200" cy="58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경기도 </a:t>
            </a:r>
            <a:endParaRPr lang="ko-KR" altLang="en-US"/>
          </a:p>
        </p:txBody>
      </p:sp>
      <p:pic>
        <p:nvPicPr>
          <p:cNvPr id="354" name="그림 3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336" y="2821405"/>
            <a:ext cx="11139133" cy="3770394"/>
          </a:xfrm>
          <a:prstGeom prst="rect">
            <a:avLst/>
          </a:prstGeom>
        </p:spPr>
      </p:pic>
      <p:graphicFrame>
        <p:nvGraphicFramePr>
          <p:cNvPr id="355" name="표 354"/>
          <p:cNvGraphicFramePr>
            <a:graphicFrameLocks noGrp="1"/>
          </p:cNvGraphicFramePr>
          <p:nvPr/>
        </p:nvGraphicFramePr>
        <p:xfrm>
          <a:off x="874382" y="2292806"/>
          <a:ext cx="11110087" cy="45124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93080"/>
                <a:gridCol w="2765200"/>
                <a:gridCol w="2775902"/>
                <a:gridCol w="2775902"/>
              </a:tblGrid>
              <a:tr h="4512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/>
                        <a:t>기온과 전력 거래량</a:t>
                      </a:r>
                      <a:endParaRPr lang="ko-KR" altLang="en-US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습도와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현지기압과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풍속과 전력 거래량 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323867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지역 별 상관관계 분석 결과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26956"/>
            <a:ext cx="10662200" cy="58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서울  </a:t>
            </a:r>
            <a:endParaRPr lang="ko-KR" altLang="en-US"/>
          </a:p>
        </p:txBody>
      </p:sp>
      <p:graphicFrame>
        <p:nvGraphicFramePr>
          <p:cNvPr id="355" name="표 354"/>
          <p:cNvGraphicFramePr>
            <a:graphicFrameLocks noGrp="1"/>
          </p:cNvGraphicFramePr>
          <p:nvPr/>
        </p:nvGraphicFramePr>
        <p:xfrm>
          <a:off x="874382" y="2292806"/>
          <a:ext cx="11110084" cy="45124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93080"/>
                <a:gridCol w="2765200"/>
                <a:gridCol w="2775902"/>
                <a:gridCol w="2775902"/>
              </a:tblGrid>
              <a:tr h="4512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/>
                        <a:t>기온과 전력 거래량</a:t>
                      </a:r>
                      <a:endParaRPr lang="ko-KR" altLang="en-US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습도와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현지기압과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풍속과 전력 거래량 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56" name="그림 3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266" y="2883184"/>
            <a:ext cx="11241200" cy="38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8867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 idx="0"/>
          </p:nvPr>
        </p:nvSpPr>
        <p:spPr>
          <a:xfrm>
            <a:off x="960000" y="593366"/>
            <a:ext cx="10281200" cy="7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지역 별 상관관계 분석 결과   </a:t>
            </a:r>
            <a:endParaRPr lang="ko-KR" alt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1"/>
          </p:nvPr>
        </p:nvSpPr>
        <p:spPr>
          <a:xfrm>
            <a:off x="960000" y="1626956"/>
            <a:ext cx="10662200" cy="58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제주  </a:t>
            </a:r>
            <a:endParaRPr lang="ko-KR" altLang="en-US"/>
          </a:p>
        </p:txBody>
      </p:sp>
      <p:graphicFrame>
        <p:nvGraphicFramePr>
          <p:cNvPr id="355" name="표 354"/>
          <p:cNvGraphicFramePr>
            <a:graphicFrameLocks noGrp="1"/>
          </p:cNvGraphicFramePr>
          <p:nvPr/>
        </p:nvGraphicFramePr>
        <p:xfrm>
          <a:off x="874382" y="2292806"/>
          <a:ext cx="11110084" cy="45124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93080"/>
                <a:gridCol w="2765200"/>
                <a:gridCol w="2775902"/>
                <a:gridCol w="2775902"/>
              </a:tblGrid>
              <a:tr h="4512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/>
                        <a:t>기온과 전력 거래량</a:t>
                      </a:r>
                      <a:endParaRPr lang="ko-KR" altLang="en-US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습도와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현지기압과 전력 거래량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/>
                        <a:t>풍속과 전력 거래량 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57" name="그림 3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9019" y="2891761"/>
            <a:ext cx="11353851" cy="38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2541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380</ep:Words>
  <ep:PresentationFormat>화면 슬라이드 쇼(4:3)</ep:PresentationFormat>
  <ep:Paragraphs>74</ep:Paragraphs>
  <ep:Slides>16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한컴오피스</vt:lpstr>
      <vt:lpstr>기후 환경과 에너지  사용량 간의 상관관계 분석 및 실시간 에너지 사용량 예측</vt:lpstr>
      <vt:lpstr>프로젝트 개요</vt:lpstr>
      <vt:lpstr>프로젝트 목표</vt:lpstr>
      <vt:lpstr>데이터 수집 방법</vt:lpstr>
      <vt:lpstr>5개 시도를 분석에 선정한 배경</vt:lpstr>
      <vt:lpstr>상관관계 분석</vt:lpstr>
      <vt:lpstr>지역 별 상관관계 분석 결과</vt:lpstr>
      <vt:lpstr>지역 별 상관관계 분석 결과</vt:lpstr>
      <vt:lpstr>지역 별 상관관계 분석 결과</vt:lpstr>
      <vt:lpstr>계약종별 에너지 사용량 패턴</vt:lpstr>
      <vt:lpstr>데이터 분석 결과</vt:lpstr>
      <vt:lpstr>시계열 분석 및 모델 적용</vt:lpstr>
      <vt:lpstr>시계열 분석 및 모델 적용</vt:lpstr>
      <vt:lpstr>예측 모델 결과</vt:lpstr>
      <vt:lpstr>결론 및 기대 효과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2024-10-06T05:33:41.582</dcterms:created>
  <dc:creator>yjh02</dc:creator>
  <cp:lastModifiedBy>yjh02</cp:lastModifiedBy>
  <dcterms:modified xsi:type="dcterms:W3CDTF">2024-10-13T07:06:56.078</dcterms:modified>
  <cp:revision>54</cp:revision>
  <dc:title>Sustainable Estuary Management</dc:title>
  <cp:version>13.0.0.711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